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65" autoAdjust="0"/>
    <p:restoredTop sz="94660"/>
  </p:normalViewPr>
  <p:slideViewPr>
    <p:cSldViewPr>
      <p:cViewPr varScale="1">
        <p:scale>
          <a:sx n="63" d="100"/>
          <a:sy n="63" d="100"/>
        </p:scale>
        <p:origin x="-13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664E-430E-42A7-85EB-1A0426EF5F9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4602-D695-4F40-B05D-B29333E17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894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664E-430E-42A7-85EB-1A0426EF5F9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4602-D695-4F40-B05D-B29333E17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13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664E-430E-42A7-85EB-1A0426EF5F9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4602-D695-4F40-B05D-B29333E17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14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664E-430E-42A7-85EB-1A0426EF5F9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4602-D695-4F40-B05D-B29333E17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993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664E-430E-42A7-85EB-1A0426EF5F9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4602-D695-4F40-B05D-B29333E17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24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664E-430E-42A7-85EB-1A0426EF5F9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4602-D695-4F40-B05D-B29333E17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123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664E-430E-42A7-85EB-1A0426EF5F9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4602-D695-4F40-B05D-B29333E17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31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664E-430E-42A7-85EB-1A0426EF5F9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4602-D695-4F40-B05D-B29333E17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497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664E-430E-42A7-85EB-1A0426EF5F9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4602-D695-4F40-B05D-B29333E17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175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664E-430E-42A7-85EB-1A0426EF5F9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4602-D695-4F40-B05D-B29333E17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444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C664E-430E-42A7-85EB-1A0426EF5F9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4602-D695-4F40-B05D-B29333E17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27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C664E-430E-42A7-85EB-1A0426EF5F9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4602-D695-4F40-B05D-B29333E17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72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sdn.microsoft.com/ru-ru/library/ee436583.aspx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msdn.microsoft.com/ru-ru/library/system.diagnostics.process_properties(v=vs.110).aspx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101970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Тізбектің басымдылығы туралы түсінік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9572" y="908720"/>
            <a:ext cx="77768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Тізбектің сипаттамаларын анықтағанда, тізбек басымдылығын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Priority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қасиетінің көмегімен беруге болады. </a:t>
            </a:r>
            <a:endParaRPr lang="kk-KZ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# тілінде тізбекке беруге болатын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басымдылықтың 5 градациясы бар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285750" indent="360000">
              <a:buFont typeface="Arial" pitchFamily="34" charset="0"/>
              <a:buChar char="•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Lowest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360000">
              <a:buFont typeface="Arial" pitchFamily="34" charset="0"/>
              <a:buChar char="•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BelowNormal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360000">
              <a:buFont typeface="Arial" pitchFamily="34" charset="0"/>
              <a:buChar char="•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Normal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360000">
              <a:buFont typeface="Arial" pitchFamily="34" charset="0"/>
              <a:buChar char="•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AboveNormal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360000">
              <a:buFont typeface="Arial" pitchFamily="34" charset="0"/>
              <a:buChar char="•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Highest деген.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873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1970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Тізбектің басымдылығы туралы түсінік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827519"/>
              </p:ext>
            </p:extLst>
          </p:nvPr>
        </p:nvGraphicFramePr>
        <p:xfrm>
          <a:off x="611560" y="836712"/>
          <a:ext cx="8064896" cy="4949847"/>
        </p:xfrm>
        <a:graphic>
          <a:graphicData uri="http://schemas.openxmlformats.org/drawingml/2006/table">
            <a:tbl>
              <a:tblPr/>
              <a:tblGrid>
                <a:gridCol w="1584176"/>
                <a:gridCol w="6480720"/>
              </a:tblGrid>
              <a:tr h="3514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rgbClr val="63636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Member name</a:t>
                      </a:r>
                    </a:p>
                    <a:p>
                      <a:pPr algn="ctr"/>
                      <a:endParaRPr lang="en-US" sz="1800" dirty="0">
                        <a:solidFill>
                          <a:srgbClr val="636363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96" marR="36796" marT="45996" marB="45996" anchor="ctr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63636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Description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156" marR="44156" marT="22078" marB="22078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574">
                <a:tc>
                  <a:txBody>
                    <a:bodyPr/>
                    <a:lstStyle/>
                    <a:p>
                      <a:pPr fontAlgn="t"/>
                      <a:r>
                        <a:rPr lang="en-US" sz="1800" b="1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Highest</a:t>
                      </a:r>
                      <a:endParaRPr lang="en-US" sz="1800">
                        <a:solidFill>
                          <a:srgbClr val="2A2A2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96" marR="36796" marT="45996" marB="45996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value specifying that the current thread can be scheduled before threads with any other priority.</a:t>
                      </a:r>
                    </a:p>
                  </a:txBody>
                  <a:tcPr marL="36796" marR="36796" marT="45996" marB="45996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7736">
                <a:tc>
                  <a:txBody>
                    <a:bodyPr/>
                    <a:lstStyle/>
                    <a:p>
                      <a:pPr fontAlgn="t"/>
                      <a:r>
                        <a:rPr lang="en-US" sz="1800" b="1" dirty="0" err="1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AboveNormal</a:t>
                      </a:r>
                      <a:endParaRPr lang="en-US" sz="1800" dirty="0">
                        <a:solidFill>
                          <a:srgbClr val="2A2A2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96" marR="36796" marT="45996" marB="45996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value specifying that the current thread can be scheduled after threads with </a:t>
                      </a:r>
                      <a:r>
                        <a:rPr lang="en-US" sz="1800" b="1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Highest</a:t>
                      </a:r>
                      <a:r>
                        <a:rPr lang="en-US" sz="1800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priority and before those with </a:t>
                      </a:r>
                      <a:r>
                        <a:rPr lang="en-US" sz="1800" b="1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Normal</a:t>
                      </a:r>
                      <a:r>
                        <a:rPr lang="en-US" sz="1800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priority.</a:t>
                      </a:r>
                    </a:p>
                  </a:txBody>
                  <a:tcPr marL="36796" marR="36796" marT="45996" marB="45996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2479">
                <a:tc>
                  <a:txBody>
                    <a:bodyPr/>
                    <a:lstStyle/>
                    <a:p>
                      <a:pPr fontAlgn="t"/>
                      <a:r>
                        <a:rPr lang="en-US" sz="1800" b="1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Normal</a:t>
                      </a:r>
                      <a:endParaRPr lang="en-US" sz="1800">
                        <a:solidFill>
                          <a:srgbClr val="2A2A2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96" marR="36796" marT="45996" marB="45996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value specifying that the current thread can be scheduled after threads with </a:t>
                      </a:r>
                      <a:r>
                        <a:rPr lang="en-US" sz="1800" b="1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AboveNormal</a:t>
                      </a:r>
                      <a:r>
                        <a:rPr lang="en-US" sz="1800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priority and before those with </a:t>
                      </a:r>
                      <a:r>
                        <a:rPr lang="en-US" sz="1800" b="1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BelowNormal</a:t>
                      </a:r>
                      <a:r>
                        <a:rPr lang="en-US" sz="1800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priority. Note that threads have </a:t>
                      </a:r>
                      <a:r>
                        <a:rPr lang="en-US" sz="1800" b="1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Normal</a:t>
                      </a:r>
                      <a:r>
                        <a:rPr lang="en-US" sz="1800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priority by default.</a:t>
                      </a:r>
                    </a:p>
                  </a:txBody>
                  <a:tcPr marL="36796" marR="36796" marT="45996" marB="45996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7736">
                <a:tc>
                  <a:txBody>
                    <a:bodyPr/>
                    <a:lstStyle/>
                    <a:p>
                      <a:pPr fontAlgn="t"/>
                      <a:r>
                        <a:rPr lang="en-US" sz="1800" b="1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BelowNormal</a:t>
                      </a:r>
                      <a:endParaRPr lang="en-US" sz="1800">
                        <a:solidFill>
                          <a:srgbClr val="2A2A2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96" marR="36796" marT="45996" marB="45996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value specifying that the current thread can be scheduled after threads with </a:t>
                      </a:r>
                      <a:r>
                        <a:rPr lang="en-US" sz="1800" b="1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Normal</a:t>
                      </a:r>
                      <a:r>
                        <a:rPr lang="en-US" sz="1800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priority and before those with </a:t>
                      </a:r>
                      <a:r>
                        <a:rPr lang="en-US" sz="1800" b="1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Lowest</a:t>
                      </a:r>
                      <a:r>
                        <a:rPr lang="en-US" sz="1800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priority.</a:t>
                      </a:r>
                    </a:p>
                  </a:txBody>
                  <a:tcPr marL="36796" marR="36796" marT="45996" marB="45996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574">
                <a:tc>
                  <a:txBody>
                    <a:bodyPr/>
                    <a:lstStyle/>
                    <a:p>
                      <a:pPr fontAlgn="t"/>
                      <a:r>
                        <a:rPr lang="en-US" sz="1800" b="1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Lowest</a:t>
                      </a:r>
                      <a:endParaRPr lang="en-US" sz="1800">
                        <a:solidFill>
                          <a:srgbClr val="2A2A2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96" marR="36796" marT="45996" marB="45996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>
                          <a:solidFill>
                            <a:srgbClr val="2A2A2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value specifying that the current thread can be scheduled after threads with any other </a:t>
                      </a:r>
                    </a:p>
                  </a:txBody>
                  <a:tcPr marL="36796" marR="36796" marT="45996" marB="45996">
                    <a:lnL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BB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62324" y="6021288"/>
            <a:ext cx="8114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https://msdn.microsoft.com/ru-ru/library/ee436583.aspx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928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04664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>Тізбек басымдылығының мәні әртүрлі болғандағы бағдарлама жұмысы:</a:t>
            </a:r>
            <a:endParaRPr lang="ru-RU" dirty="0"/>
          </a:p>
          <a:p>
            <a:r>
              <a:rPr lang="ru-RU" dirty="0"/>
              <a:t>А</a:t>
            </a:r>
            <a:r>
              <a:rPr lang="en-US" dirty="0"/>
              <a:t>)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32" y="1700808"/>
            <a:ext cx="6795412" cy="252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2361" y="792087"/>
            <a:ext cx="7488832" cy="771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000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nt1.Priority = </a:t>
            </a:r>
            <a:r>
              <a:rPr lang="en-US" sz="2000" dirty="0" err="1" smtClean="0">
                <a:solidFill>
                  <a:srgbClr val="2B91A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ThreadPriority</a:t>
            </a:r>
            <a:r>
              <a:rPr lang="en-US" sz="2000" dirty="0" err="1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.AboveNormal</a:t>
            </a:r>
            <a:r>
              <a:rPr lang="en-US" sz="2000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nt2.Priority = </a:t>
            </a:r>
            <a:r>
              <a:rPr lang="en-US" sz="2000" dirty="0" err="1" smtClean="0">
                <a:solidFill>
                  <a:srgbClr val="2B91A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ThreadPriority</a:t>
            </a:r>
            <a:r>
              <a:rPr lang="en-US" sz="2000" dirty="0" err="1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.Normal</a:t>
            </a:r>
            <a:r>
              <a:rPr lang="en-US" sz="2000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716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36712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kk-KZ" dirty="0" smtClean="0">
                <a:effectLst/>
                <a:latin typeface="Times New Roman"/>
                <a:ea typeface="Times New Roman"/>
              </a:rPr>
              <a:t>Windows-та процесстер </a:t>
            </a:r>
            <a:r>
              <a:rPr lang="kk-KZ" b="1" dirty="0" smtClean="0">
                <a:effectLst/>
                <a:latin typeface="Times New Roman"/>
                <a:ea typeface="Times New Roman"/>
              </a:rPr>
              <a:t>ядро объектісі</a:t>
            </a:r>
            <a:r>
              <a:rPr lang="kk-KZ" dirty="0" smtClean="0">
                <a:effectLst/>
                <a:latin typeface="Times New Roman"/>
                <a:ea typeface="Times New Roman"/>
              </a:rPr>
              <a:t> деп аталады. Ядро объектісіне ағымдағы қосымшада қолданылатын жүйелік ресурстар тиісті.</a:t>
            </a:r>
            <a:endParaRPr lang="ru-RU" sz="3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kk-KZ" dirty="0" smtClean="0">
                <a:effectLst/>
                <a:latin typeface="Times New Roman"/>
                <a:ea typeface="Times New Roman"/>
              </a:rPr>
              <a:t>Әр процесстің  орындалуы басты тізбектің орындалуынан басталады. Консольдік қосымшалар үшін ол </a:t>
            </a:r>
            <a:r>
              <a:rPr lang="kk-KZ" b="1" dirty="0" smtClean="0">
                <a:effectLst/>
                <a:latin typeface="Times New Roman"/>
                <a:ea typeface="Times New Roman"/>
              </a:rPr>
              <a:t>Main</a:t>
            </a:r>
            <a:r>
              <a:rPr lang="kk-KZ" dirty="0" smtClean="0">
                <a:effectLst/>
                <a:latin typeface="Times New Roman"/>
                <a:ea typeface="Times New Roman"/>
              </a:rPr>
              <a:t> әдісі болып табылады. </a:t>
            </a:r>
            <a:endParaRPr lang="ru-RU" sz="3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kk-KZ" dirty="0" smtClean="0">
                <a:effectLst/>
                <a:latin typeface="Times New Roman"/>
                <a:ea typeface="Times New Roman"/>
              </a:rPr>
              <a:t>Процесстің  орындалуы барысында  оның  басқа тізбектері   немесе басқа процесстер  де құрылуы мүмкін.</a:t>
            </a:r>
            <a:endParaRPr lang="ru-RU" sz="3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kk-KZ" dirty="0" smtClean="0">
                <a:effectLst/>
                <a:latin typeface="Times New Roman"/>
                <a:ea typeface="Times New Roman"/>
              </a:rPr>
              <a:t>Процесс  жұмысы оның барлық тізбектерінің  жұмысы аяқталғанда  аяқталады.</a:t>
            </a:r>
            <a:endParaRPr lang="ru-RU" sz="3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kk-KZ" dirty="0" smtClean="0">
                <a:effectLst/>
                <a:latin typeface="Times New Roman"/>
                <a:ea typeface="Times New Roman"/>
              </a:rPr>
              <a:t>Windows-та әр процесс  келесі жүйелік ресурстарға ие:</a:t>
            </a:r>
            <a:endParaRPr lang="ru-RU" sz="3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kk-KZ" dirty="0" smtClean="0">
                <a:effectLst/>
                <a:latin typeface="Times New Roman"/>
                <a:ea typeface="Times New Roman"/>
              </a:rPr>
              <a:t>- виртуалды адрестік  кеңестік;</a:t>
            </a:r>
            <a:endParaRPr lang="ru-RU" sz="3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kk-KZ" dirty="0" smtClean="0">
                <a:effectLst/>
                <a:latin typeface="Times New Roman"/>
                <a:ea typeface="Times New Roman"/>
              </a:rPr>
              <a:t>-қауіпсіздік жүйесінің ақпараты бар    қол жеткізу/қатынау маркері;</a:t>
            </a:r>
            <a:endParaRPr lang="ru-RU" sz="3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kk-KZ" dirty="0" smtClean="0">
                <a:effectLst/>
                <a:latin typeface="Times New Roman"/>
                <a:ea typeface="Times New Roman"/>
              </a:rPr>
              <a:t>- ядро объектілерінің дескрипторларын сақтауға арналған кесте.</a:t>
            </a:r>
            <a:endParaRPr lang="ru-RU" sz="3600" dirty="0" smtClean="0">
              <a:effectLst/>
              <a:latin typeface="Times New Roman"/>
              <a:ea typeface="Times New Roman"/>
            </a:endParaRPr>
          </a:p>
          <a:p>
            <a:pPr indent="457200" algn="just">
              <a:spcAft>
                <a:spcPts val="0"/>
              </a:spcAft>
            </a:pPr>
            <a:r>
              <a:rPr lang="kk-KZ" dirty="0" smtClean="0">
                <a:effectLst/>
                <a:latin typeface="Times New Roman"/>
                <a:ea typeface="Times New Roman"/>
              </a:rPr>
              <a:t> Тізбектерге ұқсаса  әр үдерісте қызметтік бағдарламалар пайдаланылатын өз </a:t>
            </a:r>
            <a:r>
              <a:rPr lang="kk-KZ" b="1" dirty="0" smtClean="0">
                <a:effectLst/>
                <a:latin typeface="Times New Roman"/>
                <a:ea typeface="Times New Roman"/>
              </a:rPr>
              <a:t>идентификаторы</a:t>
            </a:r>
            <a:r>
              <a:rPr lang="kk-KZ" dirty="0" smtClean="0">
                <a:effectLst/>
                <a:latin typeface="Times New Roman"/>
                <a:ea typeface="Times New Roman"/>
              </a:rPr>
              <a:t> болады. </a:t>
            </a:r>
            <a:endParaRPr lang="ru-RU" sz="3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6574" y="116632"/>
            <a:ext cx="231371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түсінігі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94116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Қосымша мәлімет:</a:t>
            </a:r>
          </a:p>
          <a:p>
            <a:r>
              <a:rPr lang="en-US" dirty="0" smtClean="0">
                <a:hlinkClick r:id="rId2"/>
              </a:rPr>
              <a:t>https://msdn.microsoft.com/ru-ru/library/system.diagnostics.process_properties(v=vs.110).aspx</a:t>
            </a:r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294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6574" y="116632"/>
            <a:ext cx="231371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түсінігі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692696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Жұмыс істеп тұрған қосымшада  процессті  құру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Жұмыс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жасап тұрған қосымшадан қосымшаны іске қосу үшін (үдерісті құру)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Process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класын пайдалану қажет.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Process класында (осы дәрістің қосымшасында ұсынылған) қасиеттер мен әдістердің жиынтығы бар.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Тізім  орта анықтамасының көмегімен Process  сөзін анықтап, F1 батырмасын басқанда алынған.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Қосымшаға процессті сәтті қосу үшін қосымшаға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System.Diagnostics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атаулар кеңестігін қосу қажет.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Процесстерді  қосу үшін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класын және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Process.Start(FileName) немесе Process.Start()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әдістерін қолдану керек.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Process.Start(FileName) әдісін  іске  қосу алдында әдіс параметрі ретінде  процесс файлының атауын немесе оның толық анықтау керек.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Жаңа процесс объектісін құруға болады (FileName қаисетіне мән беріледі және параметрлерсіз Process.Start() әдісінің көмегімен процессті  іске қосуға болады).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829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6574" y="116632"/>
            <a:ext cx="231371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түсінігі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3029" y="495695"/>
            <a:ext cx="992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Мысал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744022"/>
            <a:ext cx="813690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en-US" sz="2300" b="1" dirty="0" smtClean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System.Threading.Tasks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300" b="1" dirty="0" smtClean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System.Diagnostics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300" b="1" dirty="0" smtClean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namespace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CreateProcess</a:t>
            </a:r>
            <a:endParaRPr lang="en-US" sz="2300" b="1" dirty="0" smtClean="0">
              <a:solidFill>
                <a:srgbClr val="000000"/>
              </a:solidFill>
              <a:highlight>
                <a:srgbClr val="FFFFFF"/>
              </a:highligh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300" b="1" dirty="0" smtClean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class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smtClean="0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Program</a:t>
            </a:r>
            <a:endParaRPr lang="en-US" sz="2300" b="1" dirty="0" smtClean="0">
              <a:solidFill>
                <a:srgbClr val="000000"/>
              </a:solidFill>
              <a:highlight>
                <a:srgbClr val="FFFFFF"/>
              </a:highligh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{</a:t>
            </a:r>
          </a:p>
          <a:p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300" b="1" dirty="0" smtClean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static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smtClean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void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Main(</a:t>
            </a:r>
            <a:r>
              <a:rPr lang="en-US" sz="2300" b="1" dirty="0" smtClean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string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[] </a:t>
            </a:r>
            <a:r>
              <a:rPr lang="en-US" sz="2300" b="1" dirty="0" err="1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args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    {   </a:t>
            </a:r>
            <a:endParaRPr lang="ru-RU" sz="2300" b="1" dirty="0" smtClean="0">
              <a:solidFill>
                <a:srgbClr val="000000"/>
              </a:solidFill>
              <a:highlight>
                <a:srgbClr val="FFFFFF"/>
              </a:highligh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300" b="1" dirty="0" err="1" smtClean="0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en-US" sz="2300" b="1" dirty="0" err="1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.Start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300" b="1" dirty="0" smtClean="0">
                <a:solidFill>
                  <a:srgbClr val="A31515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"calc.exe"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300" b="1" dirty="0" err="1" smtClean="0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Console</a:t>
            </a:r>
            <a:r>
              <a:rPr lang="en-US" sz="2300" b="1" dirty="0" err="1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.ReadLine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300" b="1" dirty="0" smtClean="0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myProcess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300" b="1" dirty="0" smtClean="0">
                <a:solidFill>
                  <a:srgbClr val="0000F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new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dirty="0" smtClean="0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Process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300" b="1" dirty="0" err="1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myProcess.StartInfo.FileName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300" b="1" dirty="0" smtClean="0">
                <a:solidFill>
                  <a:srgbClr val="A31515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"Notepad"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300" b="1" dirty="0" err="1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myProcess.Start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();</a:t>
            </a:r>
          </a:p>
          <a:p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300" b="1" dirty="0" err="1" smtClean="0">
                <a:solidFill>
                  <a:srgbClr val="2B91AF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Console</a:t>
            </a:r>
            <a:r>
              <a:rPr lang="en-US" sz="2300" b="1" dirty="0" err="1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.ReadLine</a:t>
            </a:r>
            <a:r>
              <a:rPr lang="en-US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();</a:t>
            </a:r>
            <a:endParaRPr lang="ru-RU" sz="2300" b="1" dirty="0" smtClean="0">
              <a:solidFill>
                <a:srgbClr val="000000"/>
              </a:solidFill>
              <a:highlight>
                <a:srgbClr val="FFFFFF"/>
              </a:highligh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    }</a:t>
            </a:r>
          </a:p>
          <a:p>
            <a:r>
              <a:rPr lang="ru-RU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    }</a:t>
            </a:r>
          </a:p>
          <a:p>
            <a:r>
              <a:rPr lang="ru-RU" sz="23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cs typeface="Times New Roman" pitchFamily="18" charset="0"/>
              </a:rPr>
              <a:t>}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203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330" y="1124744"/>
            <a:ext cx="8031004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namespace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ConsoleApplication1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{ </a:t>
            </a:r>
            <a:r>
              <a:rPr lang="en-US" dirty="0" smtClean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class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2B91A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soz_pro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{  </a:t>
            </a:r>
            <a:r>
              <a:rPr lang="en-US" dirty="0" smtClean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static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void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Main()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{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en-US" dirty="0" err="1" smtClean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foreach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(</a:t>
            </a:r>
            <a:r>
              <a:rPr lang="en-US" dirty="0" smtClean="0">
                <a:solidFill>
                  <a:srgbClr val="2B91A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Process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p </a:t>
            </a:r>
            <a:r>
              <a:rPr lang="en-US" dirty="0" smtClean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in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2B91A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Process</a:t>
            </a:r>
            <a:r>
              <a:rPr lang="en-US" dirty="0" err="1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.GetProcesses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())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{    </a:t>
            </a:r>
            <a:r>
              <a:rPr lang="en-US" dirty="0" err="1" smtClean="0">
                <a:solidFill>
                  <a:srgbClr val="2B91A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Console</a:t>
            </a:r>
            <a:r>
              <a:rPr lang="en-US" dirty="0" err="1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.WriteLine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dirty="0" smtClean="0">
                <a:solidFill>
                  <a:srgbClr val="A31515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"Name:        "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+ </a:t>
            </a:r>
            <a:r>
              <a:rPr lang="en-US" dirty="0" err="1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p.ProcessName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</a:t>
            </a:r>
            <a:r>
              <a:rPr lang="en-US" dirty="0" err="1" smtClean="0">
                <a:solidFill>
                  <a:srgbClr val="2B91A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Console</a:t>
            </a:r>
            <a:r>
              <a:rPr lang="en-US" dirty="0" err="1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.WriteLine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dirty="0" smtClean="0">
                <a:solidFill>
                  <a:srgbClr val="A31515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"ID:         "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+ </a:t>
            </a:r>
            <a:r>
              <a:rPr lang="en-US" dirty="0" err="1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p.Id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);</a:t>
            </a:r>
            <a:endParaRPr lang="kk-KZ" dirty="0" smtClean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solidFill>
                  <a:srgbClr val="00B05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//</a:t>
            </a:r>
            <a:r>
              <a:rPr lang="ru-RU" dirty="0">
                <a:solidFill>
                  <a:srgbClr val="00B050"/>
                </a:solidFill>
              </a:rPr>
              <a:t>количество физической памяти, выделенной для связанного процесса.</a:t>
            </a:r>
            <a:endParaRPr lang="en-US" dirty="0" smtClean="0">
              <a:solidFill>
                <a:srgbClr val="00B050"/>
              </a:solidFill>
              <a:effectLst/>
              <a:highlight>
                <a:srgbClr val="FFFFFF"/>
              </a:highligh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2B91A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Console</a:t>
            </a:r>
            <a:r>
              <a:rPr lang="en-US" dirty="0" err="1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.WriteLine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dirty="0" smtClean="0">
                <a:solidFill>
                  <a:srgbClr val="A31515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"Memory:      "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+ p.WorkingSet64);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2B91A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</a:t>
            </a:r>
            <a:r>
              <a:rPr lang="en-US" dirty="0" err="1" smtClean="0">
                <a:solidFill>
                  <a:srgbClr val="2B91A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Console</a:t>
            </a:r>
            <a:r>
              <a:rPr lang="en-US" dirty="0" err="1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.WriteLine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en-US" dirty="0" smtClean="0">
                <a:solidFill>
                  <a:srgbClr val="A31515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"Threads:     "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+ </a:t>
            </a:r>
            <a:r>
              <a:rPr lang="en-US" dirty="0" err="1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p.Threads.Count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);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 </a:t>
            </a:r>
            <a:r>
              <a:rPr lang="en-US" dirty="0" err="1" smtClean="0">
                <a:solidFill>
                  <a:srgbClr val="2B91A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Console</a:t>
            </a:r>
            <a:r>
              <a:rPr lang="en-US" dirty="0" err="1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.WriteLine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(); </a:t>
            </a:r>
            <a:r>
              <a:rPr lang="en-US" dirty="0" smtClean="0">
                <a:solidFill>
                  <a:srgbClr val="0000F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break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;   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 }   </a:t>
            </a:r>
            <a:r>
              <a:rPr lang="en-US" dirty="0" err="1" smtClean="0">
                <a:solidFill>
                  <a:srgbClr val="2B91AF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Console</a:t>
            </a:r>
            <a:r>
              <a:rPr lang="en-US" dirty="0" err="1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.ReadLine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();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}    }</a:t>
            </a:r>
            <a:r>
              <a:rPr lang="en-US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itchFamily="18" charset="0"/>
                <a:ea typeface="Calibri"/>
                <a:cs typeface="Times New Roman" pitchFamily="18" charset="0"/>
              </a:rPr>
              <a:t>}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2330" y="572252"/>
            <a:ext cx="83152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Process класының әдістерін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  Мысалы, GetProcesses  әдісі жұмыс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істеп тұрған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процесстің немесе процесстердің  зерттеуде қолданылады.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6574" y="116632"/>
            <a:ext cx="231371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түсінігі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941168"/>
            <a:ext cx="7615011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7437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406</Words>
  <Application>Microsoft Office PowerPoint</Application>
  <PresentationFormat>Экран (4:3)</PresentationFormat>
  <Paragraphs>83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22</cp:revision>
  <dcterms:created xsi:type="dcterms:W3CDTF">2017-03-06T02:45:26Z</dcterms:created>
  <dcterms:modified xsi:type="dcterms:W3CDTF">2017-03-13T02:15:16Z</dcterms:modified>
</cp:coreProperties>
</file>